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95" r:id="rId2"/>
    <p:sldId id="395" r:id="rId3"/>
    <p:sldId id="431" r:id="rId4"/>
    <p:sldId id="432" r:id="rId5"/>
    <p:sldId id="433" r:id="rId6"/>
    <p:sldId id="434" r:id="rId7"/>
    <p:sldId id="435" r:id="rId8"/>
    <p:sldId id="436" r:id="rId9"/>
    <p:sldId id="437" r:id="rId10"/>
    <p:sldId id="338" r:id="rId11"/>
    <p:sldId id="344" r:id="rId12"/>
    <p:sldId id="382" r:id="rId13"/>
    <p:sldId id="383" r:id="rId14"/>
    <p:sldId id="339" r:id="rId15"/>
    <p:sldId id="319" r:id="rId16"/>
    <p:sldId id="398" r:id="rId17"/>
    <p:sldId id="321" r:id="rId18"/>
    <p:sldId id="402" r:id="rId19"/>
    <p:sldId id="403" r:id="rId20"/>
    <p:sldId id="404" r:id="rId21"/>
    <p:sldId id="419" r:id="rId22"/>
    <p:sldId id="328" r:id="rId23"/>
    <p:sldId id="360" r:id="rId24"/>
    <p:sldId id="329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8" autoAdjust="0"/>
    <p:restoredTop sz="94624" autoAdjust="0"/>
  </p:normalViewPr>
  <p:slideViewPr>
    <p:cSldViewPr snapToGrid="0" showGuides="1">
      <p:cViewPr>
        <p:scale>
          <a:sx n="77" d="100"/>
          <a:sy n="77" d="100"/>
        </p:scale>
        <p:origin x="-112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6250F-F148-4CC0-BAD2-BE76C78AABB6}" type="datetimeFigureOut">
              <a:rPr lang="es-MX" smtClean="0"/>
              <a:pPr/>
              <a:t>07/05/2015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4D593-D318-4B7D-B18F-F0412D6D4DD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324418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9C760-DAAF-41ED-9ECC-162D3EEB541D}" type="slidenum">
              <a:rPr lang="es-MX" smtClean="0"/>
              <a:pPr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081318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9C760-DAAF-41ED-9ECC-162D3EEB541D}" type="slidenum">
              <a:rPr lang="es-MX" smtClean="0"/>
              <a:pPr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081318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4D593-D318-4B7D-B18F-F0412D6D4DDE}" type="slidenum">
              <a:rPr lang="es-MX" smtClean="0"/>
              <a:pPr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788088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9C760-DAAF-41ED-9ECC-162D3EEB541D}" type="slidenum">
              <a:rPr lang="es-MX" smtClean="0"/>
              <a:pPr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081318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9C760-DAAF-41ED-9ECC-162D3EEB541D}" type="slidenum">
              <a:rPr lang="es-MX" smtClean="0"/>
              <a:pPr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081318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9C760-DAAF-41ED-9ECC-162D3EEB541D}" type="slidenum">
              <a:rPr lang="es-MX" smtClean="0"/>
              <a:pPr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081318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9C760-DAAF-41ED-9ECC-162D3EEB541D}" type="slidenum">
              <a:rPr lang="es-MX" smtClean="0"/>
              <a:pPr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081318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9C760-DAAF-41ED-9ECC-162D3EEB541D}" type="slidenum">
              <a:rPr lang="es-MX" smtClean="0"/>
              <a:pPr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081318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9C760-DAAF-41ED-9ECC-162D3EEB541D}" type="slidenum">
              <a:rPr lang="es-MX" smtClean="0"/>
              <a:pPr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081318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9C760-DAAF-41ED-9ECC-162D3EEB541D}" type="slidenum">
              <a:rPr lang="es-MX" smtClean="0"/>
              <a:pPr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081318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9C760-DAAF-41ED-9ECC-162D3EEB541D}" type="slidenum">
              <a:rPr lang="es-MX" smtClean="0"/>
              <a:pPr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081318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05180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07/05/2015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37425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07/05/2015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56774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13167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07/05/2015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24521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07/05/2015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85374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07/05/2015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79348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07/05/2015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13260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07/05/2015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60480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07/05/2015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92879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07/05/2015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5611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07/05/2015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9295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FE300-CE35-464F-B398-E040B42746C8}" type="datetimeFigureOut">
              <a:rPr lang="es-ES" smtClean="0"/>
              <a:pPr/>
              <a:t>07/05/2015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95865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31286" y="4286704"/>
            <a:ext cx="7365542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2400" b="1" i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DR. GERARDO ALAN DUEÑAS RAMIREZ</a:t>
            </a:r>
          </a:p>
          <a:p>
            <a:pPr algn="ctr"/>
            <a:r>
              <a:rPr lang="es-ES_tradnl" sz="1600" b="1" i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ENCARGADO DE LA SECRETARIA DE DESARROLLO SOCIAL MUNICIPAL</a:t>
            </a:r>
            <a:endParaRPr lang="es-ES" sz="1600" b="1" i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1675641" y="1557463"/>
            <a:ext cx="5605121" cy="2107523"/>
            <a:chOff x="1559167" y="1179497"/>
            <a:chExt cx="6774487" cy="2700842"/>
          </a:xfrm>
        </p:grpSpPr>
        <p:pic>
          <p:nvPicPr>
            <p:cNvPr id="6" name="Picture 3" descr="C:\Users\SEC. AYUNTAMIENTO\Desktop\logo Desarrollo Social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217" t="30616" b="18614"/>
            <a:stretch/>
          </p:blipFill>
          <p:spPr bwMode="auto">
            <a:xfrm>
              <a:off x="1559167" y="1559169"/>
              <a:ext cx="6774487" cy="2321170"/>
            </a:xfrm>
            <a:prstGeom prst="rect">
              <a:avLst/>
            </a:prstGeom>
            <a:noFill/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22220" y="1179497"/>
              <a:ext cx="449980" cy="363228"/>
            </a:xfrm>
            <a:prstGeom prst="rect">
              <a:avLst/>
            </a:prstGeom>
          </p:spPr>
        </p:pic>
      </p:grpSp>
      <p:sp>
        <p:nvSpPr>
          <p:cNvPr id="13" name="12 Rectángulo"/>
          <p:cNvSpPr/>
          <p:nvPr/>
        </p:nvSpPr>
        <p:spPr>
          <a:xfrm>
            <a:off x="1283409" y="158234"/>
            <a:ext cx="693279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 DE ACCIONES REALIZADAS</a:t>
            </a:r>
          </a:p>
          <a:p>
            <a:pPr algn="ctr"/>
            <a:r>
              <a:rPr lang="en-US" sz="28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EL MES DE MARZO 2015</a:t>
            </a:r>
            <a:endParaRPr lang="es-ES" sz="28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"/>
          <p:cNvSpPr txBox="1"/>
          <p:nvPr/>
        </p:nvSpPr>
        <p:spPr>
          <a:xfrm>
            <a:off x="1578585" y="532651"/>
            <a:ext cx="5996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DE LA JUVENTUD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3"/>
          <p:cNvSpPr txBox="1"/>
          <p:nvPr/>
        </p:nvSpPr>
        <p:spPr>
          <a:xfrm>
            <a:off x="3101410" y="6322134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 MARZO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642910" y="1857364"/>
            <a:ext cx="7858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En todo el mes de Marzo se llevaron a cabo clases de SK8 en el Skate Park ubicado en la colonia Santa Lucía de 4pm a 6pm los días jueves y viernes</a:t>
            </a: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" descr="F:\evento skate sabado 29 de nov 2014\10816234_319139538289967_64969237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262311"/>
            <a:ext cx="4214842" cy="28098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749499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"/>
          <p:cNvSpPr txBox="1"/>
          <p:nvPr/>
        </p:nvSpPr>
        <p:spPr>
          <a:xfrm>
            <a:off x="1578585" y="532651"/>
            <a:ext cx="5996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DE LA JUVENTUD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3101409" y="6308486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MARZO</a:t>
            </a:r>
          </a:p>
        </p:txBody>
      </p:sp>
      <p:pic>
        <p:nvPicPr>
          <p:cNvPr id="12" name="Picture 2" descr="https://fbcdn-sphotos-h-a.akamaihd.net/hphotos-ak-xpa1/v/t1.0-9/11069881_897931210265957_1757394139007153109_n.jpg?oh=fbe84066047aa2c28b4e1333d6cc8ee7&amp;oe=55B0B79A&amp;__gda__=1437031202_d82e6529f869108937e81f1686aa8d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6124"/>
            <a:ext cx="2372709" cy="2500330"/>
          </a:xfrm>
          <a:prstGeom prst="rect">
            <a:avLst/>
          </a:prstGeom>
          <a:noFill/>
        </p:spPr>
      </p:pic>
      <p:pic>
        <p:nvPicPr>
          <p:cNvPr id="15" name="Picture 3" descr="F:\11081272_897931490265929_2399905555014106825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3286125"/>
            <a:ext cx="1785950" cy="2428892"/>
          </a:xfrm>
          <a:prstGeom prst="rect">
            <a:avLst/>
          </a:prstGeom>
          <a:noFill/>
        </p:spPr>
      </p:pic>
      <p:pic>
        <p:nvPicPr>
          <p:cNvPr id="16" name="Picture 4" descr="F:\11099995_897931403599271_7735437144665305062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286124"/>
            <a:ext cx="2500298" cy="2428892"/>
          </a:xfrm>
          <a:prstGeom prst="rect">
            <a:avLst/>
          </a:prstGeom>
          <a:noFill/>
        </p:spPr>
      </p:pic>
      <p:pic>
        <p:nvPicPr>
          <p:cNvPr id="17" name="Picture 5" descr="F:\10996002_897931553599256_602919508891065317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286125"/>
            <a:ext cx="1928826" cy="2500330"/>
          </a:xfrm>
          <a:prstGeom prst="rect">
            <a:avLst/>
          </a:prstGeom>
          <a:noFill/>
        </p:spPr>
      </p:pic>
      <p:sp>
        <p:nvSpPr>
          <p:cNvPr id="18" name="17 CuadroTexto"/>
          <p:cNvSpPr txBox="1"/>
          <p:nvPr/>
        </p:nvSpPr>
        <p:spPr>
          <a:xfrm>
            <a:off x="428596" y="1428736"/>
            <a:ext cx="7858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Todos los sábados de 10:00 am a 1:00 pm se llevan a cabo asesorías para alfabetización, primaria y secundaria en la primaria “Agapito Salinas” ubicada en Hda San José  </a:t>
            </a:r>
            <a:endParaRPr lang="es-ES" sz="36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49499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"/>
          <p:cNvSpPr txBox="1"/>
          <p:nvPr/>
        </p:nvSpPr>
        <p:spPr>
          <a:xfrm>
            <a:off x="1578585" y="532651"/>
            <a:ext cx="5996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DE LA JUVENTUD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3101409" y="6308486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MARZO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785786" y="2828836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Todo el mes de marzo se llevo a cabo la convocatoria de asesorías para el examen de admisión de Preparatoria y Facultad.</a:t>
            </a:r>
            <a:endParaRPr lang="es-ES" sz="36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90523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"/>
          <p:cNvSpPr txBox="1"/>
          <p:nvPr/>
        </p:nvSpPr>
        <p:spPr>
          <a:xfrm>
            <a:off x="1578585" y="532651"/>
            <a:ext cx="5996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DE LA JUVENTUD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3101409" y="6308486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MARZO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898152" y="1809092"/>
            <a:ext cx="675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Se realizó un mural artístico en la Colonia Hda San José  </a:t>
            </a: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4" descr="https://fbcdn-sphotos-b-a.akamaihd.net/hphotos-ak-xpf1/v/t1.0-9/11061679_897478550311223_8909252450583331479_n.jpg?oh=54a2138ff392fba72a74e0a3b82520d1&amp;oe=55A7320F&amp;__gda__=1433886565_7d1cffd6d60ddfc5cffec2f9ea5b85a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500306"/>
            <a:ext cx="3810026" cy="2857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53906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78586" y="478865"/>
            <a:ext cx="59968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DE LA JUVENTUD</a:t>
            </a:r>
          </a:p>
        </p:txBody>
      </p:sp>
      <p:sp>
        <p:nvSpPr>
          <p:cNvPr id="6" name="CuadroTexto 3"/>
          <p:cNvSpPr txBox="1"/>
          <p:nvPr/>
        </p:nvSpPr>
        <p:spPr>
          <a:xfrm>
            <a:off x="2447713" y="6405529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432579" y="0"/>
            <a:ext cx="59786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Compromisos</a:t>
            </a:r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Abril</a:t>
            </a:r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2015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16240" y="1660623"/>
            <a:ext cx="828680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1.- Asesorías para el examen de admisión de Preparatoria			</a:t>
            </a: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2.- Asesorías para el examen de admisión de Facultad.			</a:t>
            </a: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3.-  Clases de Skatepark</a:t>
            </a:r>
          </a:p>
          <a:p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4.- Clases de Ingles</a:t>
            </a:r>
            <a:endParaRPr lang="es-MX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2000" dirty="0" smtClean="0"/>
              <a:t> 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5.- Asesorías para el INEA</a:t>
            </a:r>
          </a:p>
          <a:p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6498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347730" y="482526"/>
            <a:ext cx="8488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RECREACION Y EVENTOS</a:t>
            </a:r>
          </a:p>
        </p:txBody>
      </p:sp>
      <p:sp>
        <p:nvSpPr>
          <p:cNvPr id="15" name="CuadroTexto 3"/>
          <p:cNvSpPr txBox="1"/>
          <p:nvPr/>
        </p:nvSpPr>
        <p:spPr>
          <a:xfrm>
            <a:off x="2246942" y="87088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3"/>
          <p:cNvSpPr txBox="1"/>
          <p:nvPr/>
        </p:nvSpPr>
        <p:spPr>
          <a:xfrm>
            <a:off x="3101409" y="6308486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MARZO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304799" y="1565563"/>
            <a:ext cx="8215745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/>
          </a:p>
          <a:p>
            <a:pPr algn="ctr"/>
            <a:endParaRPr lang="es-ES" b="1" dirty="0" smtClean="0"/>
          </a:p>
          <a:p>
            <a:pPr algn="ctr"/>
            <a:endParaRPr lang="es-ES" b="1" dirty="0" smtClean="0"/>
          </a:p>
          <a:p>
            <a:pPr algn="ctr"/>
            <a:endParaRPr lang="es-ES" b="1" dirty="0" smtClean="0"/>
          </a:p>
          <a:p>
            <a:pPr algn="ctr"/>
            <a:endParaRPr lang="es-ES" b="1" dirty="0" smtClean="0"/>
          </a:p>
          <a:p>
            <a:pPr algn="ctr"/>
            <a:endParaRPr lang="es-ES" b="1" dirty="0" smtClean="0"/>
          </a:p>
          <a:p>
            <a:pPr algn="ctr"/>
            <a:endParaRPr lang="es-ES" b="1" dirty="0" smtClean="0"/>
          </a:p>
          <a:p>
            <a:pPr algn="ctr"/>
            <a:endParaRPr lang="es-ES" b="1" dirty="0" smtClean="0"/>
          </a:p>
          <a:p>
            <a:pPr algn="ctr"/>
            <a:endParaRPr lang="es-ES" b="1" dirty="0" smtClean="0"/>
          </a:p>
          <a:p>
            <a:endParaRPr lang="es-ES" b="1" dirty="0" smtClean="0"/>
          </a:p>
          <a:p>
            <a:pPr algn="ctr"/>
            <a:endParaRPr lang="es-ES" b="1" dirty="0" smtClean="0"/>
          </a:p>
          <a:p>
            <a:pPr algn="ctr"/>
            <a:endParaRPr lang="es-ES" b="1" dirty="0" smtClean="0"/>
          </a:p>
          <a:p>
            <a:pPr algn="ctr"/>
            <a:endParaRPr lang="es-ES" b="1" dirty="0" smtClean="0"/>
          </a:p>
          <a:p>
            <a:pPr algn="ctr"/>
            <a:endParaRPr lang="es-ES" b="1" dirty="0" smtClean="0"/>
          </a:p>
          <a:p>
            <a:pPr algn="ctr"/>
            <a:endParaRPr lang="es-ES" b="1" dirty="0" smtClean="0"/>
          </a:p>
          <a:p>
            <a:pPr algn="ctr"/>
            <a:endParaRPr lang="es-ES" b="1" dirty="0" smtClean="0"/>
          </a:p>
          <a:p>
            <a:pPr algn="ctr"/>
            <a:endParaRPr lang="es-ES" b="1" dirty="0" smtClean="0"/>
          </a:p>
          <a:p>
            <a:pPr algn="ctr"/>
            <a:endParaRPr lang="es-ES" b="1" dirty="0" smtClean="0"/>
          </a:p>
          <a:p>
            <a:pPr algn="ctr"/>
            <a:endParaRPr lang="es-ES" b="1" dirty="0" smtClean="0"/>
          </a:p>
          <a:p>
            <a:pPr algn="ctr"/>
            <a:endParaRPr lang="es-ES" b="1" dirty="0" smtClean="0"/>
          </a:p>
          <a:p>
            <a:pPr algn="ctr"/>
            <a:endParaRPr lang="es-ES" b="1" dirty="0" smtClean="0"/>
          </a:p>
          <a:p>
            <a:pPr algn="ctr"/>
            <a:endParaRPr lang="es-ES" b="1" dirty="0" smtClean="0"/>
          </a:p>
          <a:p>
            <a:endParaRPr lang="es-ES" b="1" dirty="0" smtClean="0"/>
          </a:p>
        </p:txBody>
      </p:sp>
      <p:pic>
        <p:nvPicPr>
          <p:cNvPr id="12" name="Picture 2" descr="C:\Users\NJUAPC5\Pictures\4 ABRIL 2015\CAPACITACIÓN  DEL FODA\20150422_122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15" y="2992582"/>
            <a:ext cx="2527870" cy="2221969"/>
          </a:xfrm>
          <a:prstGeom prst="rect">
            <a:avLst/>
          </a:prstGeom>
          <a:noFill/>
        </p:spPr>
      </p:pic>
      <p:pic>
        <p:nvPicPr>
          <p:cNvPr id="19" name="Picture 3" descr="C:\Users\NJUAPC5\Pictures\4 ABRIL 2015\CAPACITACIÓN  DEL FODA\20150422_1129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5363" y="3010929"/>
            <a:ext cx="2258291" cy="2191265"/>
          </a:xfrm>
          <a:prstGeom prst="rect">
            <a:avLst/>
          </a:prstGeom>
          <a:noFill/>
        </p:spPr>
      </p:pic>
      <p:pic>
        <p:nvPicPr>
          <p:cNvPr id="20" name="Picture 4" descr="C:\Users\NJUAPC5\Pictures\4 ABRIL 2015\CAPACITACIÓN  DEL FODA\20150422_1140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6876" y="3012430"/>
            <a:ext cx="2410691" cy="2214478"/>
          </a:xfrm>
          <a:prstGeom prst="rect">
            <a:avLst/>
          </a:prstGeom>
          <a:noFill/>
        </p:spPr>
      </p:pic>
      <p:sp>
        <p:nvSpPr>
          <p:cNvPr id="21" name="20 Rectángulo"/>
          <p:cNvSpPr/>
          <p:nvPr/>
        </p:nvSpPr>
        <p:spPr>
          <a:xfrm>
            <a:off x="926757" y="1694590"/>
            <a:ext cx="68950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 smtClean="0"/>
              <a:t>EVALUACIÓN POR PARTE DE LA UNIVERSIDAD AUTÓNOMA DE NUEVO, LEÓN, SOBRE EL PROGRAMA ELIGE CUIDARTE.</a:t>
            </a:r>
          </a:p>
        </p:txBody>
      </p:sp>
    </p:spTree>
    <p:extLst>
      <p:ext uri="{BB962C8B-B14F-4D97-AF65-F5344CB8AC3E}">
        <p14:creationId xmlns:p14="http://schemas.microsoft.com/office/powerpoint/2010/main" xmlns="" val="2773142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11"/>
          <p:cNvSpPr txBox="1"/>
          <p:nvPr/>
        </p:nvSpPr>
        <p:spPr>
          <a:xfrm>
            <a:off x="332862" y="478865"/>
            <a:ext cx="8488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RECREACION Y EVENTOS</a:t>
            </a:r>
          </a:p>
        </p:txBody>
      </p:sp>
      <p:sp>
        <p:nvSpPr>
          <p:cNvPr id="16" name="CuadroTexto 3"/>
          <p:cNvSpPr txBox="1"/>
          <p:nvPr/>
        </p:nvSpPr>
        <p:spPr>
          <a:xfrm>
            <a:off x="2246942" y="87088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3101409" y="6308486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MARZO</a:t>
            </a:r>
          </a:p>
        </p:txBody>
      </p:sp>
      <p:sp>
        <p:nvSpPr>
          <p:cNvPr id="20" name="CuadroTexto 2"/>
          <p:cNvSpPr txBox="1"/>
          <p:nvPr/>
        </p:nvSpPr>
        <p:spPr>
          <a:xfrm>
            <a:off x="200227" y="1314450"/>
            <a:ext cx="85374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Arial" pitchFamily="34" charset="0"/>
                <a:cs typeface="Arial" pitchFamily="34" charset="0"/>
              </a:rPr>
              <a:t>Apoyo en el “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DÍA DEL NIÑO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”</a:t>
            </a:r>
          </a:p>
          <a:p>
            <a:pPr algn="ctr"/>
            <a:endParaRPr lang="es-MX" sz="2000" b="1" dirty="0" smtClean="0">
              <a:latin typeface="Calibri (Cuerpo)"/>
              <a:cs typeface="Arial" panose="020B0604020202020204" pitchFamily="34" charset="0"/>
            </a:endParaRPr>
          </a:p>
          <a:p>
            <a:pPr algn="ctr"/>
            <a:endParaRPr lang="es-MX" sz="2000" b="1" dirty="0" smtClean="0">
              <a:latin typeface="Calibri (Cuerpo)"/>
              <a:cs typeface="Arial" panose="020B0604020202020204" pitchFamily="34" charset="0"/>
            </a:endParaRPr>
          </a:p>
          <a:p>
            <a:pPr algn="ctr"/>
            <a:endParaRPr lang="es-MX" sz="2000" b="1" dirty="0" smtClean="0">
              <a:latin typeface="Calibri (Cuerpo)"/>
              <a:cs typeface="Arial" panose="020B0604020202020204" pitchFamily="34" charset="0"/>
            </a:endParaRPr>
          </a:p>
          <a:p>
            <a:pPr algn="ctr"/>
            <a:endParaRPr lang="es-MX" sz="2000" b="1" dirty="0" smtClean="0">
              <a:latin typeface="Calibri (Cuerpo)"/>
              <a:cs typeface="Arial" panose="020B0604020202020204" pitchFamily="34" charset="0"/>
            </a:endParaRPr>
          </a:p>
          <a:p>
            <a:pPr algn="ctr"/>
            <a:endParaRPr lang="es-MX" sz="2000" b="1" dirty="0" smtClean="0">
              <a:latin typeface="Calibri (Cuerpo)"/>
              <a:cs typeface="Arial" panose="020B0604020202020204" pitchFamily="34" charset="0"/>
            </a:endParaRPr>
          </a:p>
          <a:p>
            <a:pPr algn="ctr"/>
            <a:endParaRPr lang="es-MX" sz="2000" b="1" dirty="0" smtClean="0">
              <a:latin typeface="Calibri (Cuerpo)"/>
              <a:cs typeface="Arial" panose="020B0604020202020204" pitchFamily="34" charset="0"/>
            </a:endParaRPr>
          </a:p>
          <a:p>
            <a:pPr algn="ctr"/>
            <a:endParaRPr lang="es-MX" sz="2000" b="1" dirty="0" smtClean="0">
              <a:latin typeface="Calibri (Cuerpo)"/>
              <a:cs typeface="Arial" panose="020B0604020202020204" pitchFamily="34" charset="0"/>
            </a:endParaRPr>
          </a:p>
          <a:p>
            <a:pPr algn="ctr"/>
            <a:endParaRPr lang="es-MX" sz="2000" b="1" dirty="0" smtClean="0">
              <a:latin typeface="Calibri (Cuerpo)"/>
              <a:cs typeface="Arial" panose="020B0604020202020204" pitchFamily="34" charset="0"/>
            </a:endParaRPr>
          </a:p>
          <a:p>
            <a:pPr algn="ctr"/>
            <a:endParaRPr lang="es-MX" sz="2000" b="1" dirty="0" smtClean="0">
              <a:latin typeface="Calibri (Cuerpo)"/>
              <a:cs typeface="Arial" panose="020B0604020202020204" pitchFamily="34" charset="0"/>
            </a:endParaRPr>
          </a:p>
          <a:p>
            <a:pPr algn="ctr"/>
            <a:endParaRPr lang="es-MX" sz="2000" b="1" dirty="0" smtClean="0">
              <a:latin typeface="Calibri (Cuerpo)"/>
              <a:cs typeface="Arial" panose="020B0604020202020204" pitchFamily="34" charset="0"/>
            </a:endParaRPr>
          </a:p>
          <a:p>
            <a:pPr algn="ctr"/>
            <a:r>
              <a:rPr lang="es-MX" sz="2000" dirty="0" smtClean="0">
                <a:latin typeface="Arial" pitchFamily="34" charset="0"/>
                <a:cs typeface="Arial" pitchFamily="34" charset="0"/>
              </a:rPr>
              <a:t>FESTEJO A LOS NIÑOS DE GUARDERÍAS </a:t>
            </a:r>
          </a:p>
        </p:txBody>
      </p:sp>
      <p:pic>
        <p:nvPicPr>
          <p:cNvPr id="21" name="Picture 2" descr="C:\Users\NJUAPC5\Searches\Downloads\IMG_88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139" y="2087880"/>
            <a:ext cx="2980214" cy="2094548"/>
          </a:xfrm>
          <a:prstGeom prst="rect">
            <a:avLst/>
          </a:prstGeom>
          <a:noFill/>
        </p:spPr>
      </p:pic>
      <p:pic>
        <p:nvPicPr>
          <p:cNvPr id="22" name="Picture 3" descr="C:\Users\NJUAPC5\Searches\Downloads\IMG_88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9335" y="2118360"/>
            <a:ext cx="2971799" cy="2033588"/>
          </a:xfrm>
          <a:prstGeom prst="rect">
            <a:avLst/>
          </a:prstGeom>
          <a:noFill/>
        </p:spPr>
      </p:pic>
      <p:pic>
        <p:nvPicPr>
          <p:cNvPr id="23" name="Picture 5" descr="C:\Users\NJUAPC5\Searches\Downloads\IMG_88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434954" y="2243469"/>
            <a:ext cx="2299851" cy="1913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92707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32862" y="478865"/>
            <a:ext cx="8488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RECREACION Y EVENTOS</a:t>
            </a:r>
          </a:p>
        </p:txBody>
      </p:sp>
      <p:sp>
        <p:nvSpPr>
          <p:cNvPr id="5" name="CuadroTexto 3"/>
          <p:cNvSpPr txBox="1"/>
          <p:nvPr/>
        </p:nvSpPr>
        <p:spPr>
          <a:xfrm>
            <a:off x="2176380" y="6322338"/>
            <a:ext cx="480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375674" y="0"/>
            <a:ext cx="60925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Compromisos </a:t>
            </a:r>
            <a:r>
              <a:rPr lang="en-US" sz="32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Abril</a:t>
            </a:r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2015 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2"/>
          <p:cNvSpPr txBox="1"/>
          <p:nvPr/>
        </p:nvSpPr>
        <p:spPr>
          <a:xfrm>
            <a:off x="721217" y="1076191"/>
            <a:ext cx="7379796" cy="10187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400" dirty="0" smtClean="0"/>
          </a:p>
          <a:p>
            <a:pPr algn="ctr"/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r>
              <a:rPr lang="es-MX" dirty="0" smtClean="0">
                <a:latin typeface="Arial" pitchFamily="34" charset="0"/>
                <a:cs typeface="Arial" pitchFamily="34" charset="0"/>
              </a:rPr>
              <a:t>1.-  COLABORAR CON LA DIRECCIÓN DE ACCIÓN COMUNITARIA EN LOS DIVERSOS PROGRAMAS.</a:t>
            </a:r>
          </a:p>
          <a:p>
            <a:endParaRPr lang="es-MX" dirty="0">
              <a:latin typeface="Arial" pitchFamily="34" charset="0"/>
              <a:cs typeface="Arial" pitchFamily="34" charset="0"/>
            </a:endParaRPr>
          </a:p>
          <a:p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r>
              <a:rPr lang="es-MX" dirty="0" smtClean="0">
                <a:latin typeface="Arial" pitchFamily="34" charset="0"/>
                <a:cs typeface="Arial" pitchFamily="34" charset="0"/>
              </a:rPr>
              <a:t>2.- COLABORAR  CON LA DIRECCIÓN DE SALUD EN LOS PROGRAMAS A REALIZAR.</a:t>
            </a:r>
          </a:p>
          <a:p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r>
              <a:rPr lang="es-MX" dirty="0" smtClean="0">
                <a:latin typeface="Arial" pitchFamily="34" charset="0"/>
                <a:cs typeface="Arial" pitchFamily="34" charset="0"/>
              </a:rPr>
              <a:t>3.-DAR APOYO AL DIF. EN EL EVENTO MASIVO DEL DÍA DE LAS  MADRES.</a:t>
            </a:r>
          </a:p>
          <a:p>
            <a:r>
              <a:rPr lang="es-MX" dirty="0" smtClean="0">
                <a:latin typeface="Arial" pitchFamily="34" charset="0"/>
                <a:cs typeface="Arial" pitchFamily="34" charset="0"/>
              </a:rPr>
              <a:t> </a:t>
            </a:r>
            <a:endParaRPr lang="es-MX" dirty="0">
              <a:latin typeface="Arial" pitchFamily="34" charset="0"/>
              <a:cs typeface="Arial" pitchFamily="34" charset="0"/>
            </a:endParaRPr>
          </a:p>
          <a:p>
            <a:endParaRPr lang="es-MX" sz="2000" dirty="0"/>
          </a:p>
          <a:p>
            <a:endParaRPr lang="es-MX" sz="2000" dirty="0" smtClean="0"/>
          </a:p>
          <a:p>
            <a:endParaRPr lang="es-MX" sz="2000" dirty="0"/>
          </a:p>
          <a:p>
            <a:endParaRPr lang="es-MX" sz="2000" dirty="0"/>
          </a:p>
          <a:p>
            <a:endParaRPr lang="es-MX" sz="2000" dirty="0"/>
          </a:p>
          <a:p>
            <a:pPr algn="ctr"/>
            <a:endParaRPr lang="es-MX" sz="2000" dirty="0" smtClean="0"/>
          </a:p>
          <a:p>
            <a:pPr algn="ctr"/>
            <a:endParaRPr lang="es-MX" sz="2000" dirty="0"/>
          </a:p>
          <a:p>
            <a:pPr algn="ctr"/>
            <a:endParaRPr lang="es-MX" sz="2000" dirty="0" smtClean="0"/>
          </a:p>
          <a:p>
            <a:pPr algn="ctr"/>
            <a:endParaRPr lang="es-MX" sz="2000" dirty="0"/>
          </a:p>
          <a:p>
            <a:endParaRPr lang="es-MX" sz="2000" dirty="0"/>
          </a:p>
          <a:p>
            <a:endParaRPr lang="es-MX" sz="2000" dirty="0" smtClean="0"/>
          </a:p>
          <a:p>
            <a:endParaRPr lang="es-MX" sz="2000" dirty="0"/>
          </a:p>
          <a:p>
            <a:endParaRPr lang="es-MX" sz="2000" dirty="0" smtClean="0"/>
          </a:p>
          <a:p>
            <a:endParaRPr lang="es-MX" sz="2000" dirty="0"/>
          </a:p>
          <a:p>
            <a:endParaRPr lang="es-MX" sz="2000" dirty="0" smtClean="0"/>
          </a:p>
          <a:p>
            <a:endParaRPr lang="es-MX" sz="2000" dirty="0"/>
          </a:p>
          <a:p>
            <a:endParaRPr lang="es-MX" sz="2000" dirty="0" smtClean="0"/>
          </a:p>
          <a:p>
            <a:endParaRPr lang="es-MX" sz="2000" dirty="0"/>
          </a:p>
          <a:p>
            <a:endParaRPr lang="es-MX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37310340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3"/>
          <p:cNvSpPr txBox="1"/>
          <p:nvPr/>
        </p:nvSpPr>
        <p:spPr>
          <a:xfrm>
            <a:off x="439046" y="468877"/>
            <a:ext cx="8264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DIRECCION DE CONCERTACIÓN SOCIAL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3"/>
          <p:cNvSpPr txBox="1"/>
          <p:nvPr/>
        </p:nvSpPr>
        <p:spPr>
          <a:xfrm>
            <a:off x="2246942" y="87088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3081084" y="6308486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MARZO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192858" y="3296863"/>
            <a:ext cx="85322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 Bolsa de trabajo</a:t>
            </a:r>
          </a:p>
          <a:p>
            <a:endParaRPr lang="es-MX" sz="2400" b="1" dirty="0"/>
          </a:p>
        </p:txBody>
      </p:sp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520262" y="4865796"/>
          <a:ext cx="8024649" cy="1050782"/>
        </p:xfrm>
        <a:graphic>
          <a:graphicData uri="http://schemas.openxmlformats.org/drawingml/2006/table">
            <a:tbl>
              <a:tblPr/>
              <a:tblGrid>
                <a:gridCol w="1455576"/>
                <a:gridCol w="1455576"/>
                <a:gridCol w="1687624"/>
                <a:gridCol w="1721374"/>
                <a:gridCol w="1704499"/>
              </a:tblGrid>
              <a:tr h="57735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PERSONAS ATENDIDAS</a:t>
                      </a:r>
                    </a:p>
                  </a:txBody>
                  <a:tcPr marL="9236" marR="9236" marT="9236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PROMEDIO</a:t>
                      </a:r>
                      <a:r>
                        <a:rPr lang="es-ES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DIARIO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PROBABLES CONTRATADOS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DE EMPRESAS</a:t>
                      </a:r>
                    </a:p>
                  </a:txBody>
                  <a:tcPr marL="9236" marR="9236" marT="9236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PENDIENTES POR COLOCAR</a:t>
                      </a:r>
                    </a:p>
                  </a:txBody>
                  <a:tcPr marL="9236" marR="9236" marT="9236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42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457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274(EL  60% DE LOS</a:t>
                      </a:r>
                      <a:r>
                        <a:rPr lang="es-ES" sz="15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ATENDIDOS)</a:t>
                      </a:r>
                      <a:endParaRPr lang="es-MX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262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183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14 Rectángulo"/>
          <p:cNvSpPr/>
          <p:nvPr/>
        </p:nvSpPr>
        <p:spPr>
          <a:xfrm>
            <a:off x="239151" y="3645936"/>
            <a:ext cx="84546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s-MX" dirty="0" smtClean="0"/>
              <a:t>Durante este mes  el personal de Bolsa de Trabajo  dió atención  a </a:t>
            </a:r>
            <a:r>
              <a:rPr lang="es-MX" b="1" u="sng" dirty="0" smtClean="0"/>
              <a:t>  457   </a:t>
            </a:r>
            <a:r>
              <a:rPr lang="es-MX" dirty="0" smtClean="0"/>
              <a:t> ciudadanos que acudieron en busca de un  empleo en alguna del las </a:t>
            </a:r>
            <a:r>
              <a:rPr lang="es-MX" b="1" u="sng" dirty="0" smtClean="0"/>
              <a:t> 262</a:t>
            </a:r>
            <a:r>
              <a:rPr lang="es-MX" dirty="0" smtClean="0"/>
              <a:t> empresas que ofrecen sus vacantes a la dependencia a las que fueron canalizados. En promedio se estuvo dando atención personalizada a </a:t>
            </a:r>
            <a:r>
              <a:rPr lang="es-MX" b="1" u="sng" dirty="0" smtClean="0"/>
              <a:t>27 </a:t>
            </a:r>
            <a:r>
              <a:rPr lang="es-MX" dirty="0" smtClean="0"/>
              <a:t>personas diariamente dando el total mencionado antes</a:t>
            </a:r>
            <a:endParaRPr lang="es-ES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 descr="C:\Documents and Settings\Usuario\Escritorio\fotos marzo abril\IMG-20150506-WA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261" y="1424218"/>
            <a:ext cx="3682476" cy="1777446"/>
          </a:xfrm>
          <a:prstGeom prst="rect">
            <a:avLst/>
          </a:prstGeom>
          <a:noFill/>
        </p:spPr>
      </p:pic>
      <p:pic>
        <p:nvPicPr>
          <p:cNvPr id="18" name="Picture 3" descr="C:\Documents and Settings\Usuario\Escritorio\fotos marzo abril\IMG-20150506-WA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1748" y="1428750"/>
            <a:ext cx="3848100" cy="1809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5905264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3"/>
          <p:cNvSpPr txBox="1"/>
          <p:nvPr/>
        </p:nvSpPr>
        <p:spPr>
          <a:xfrm>
            <a:off x="439046" y="468877"/>
            <a:ext cx="8264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DIRECCION DE CONCERTACIÓN SOCIAL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3"/>
          <p:cNvSpPr txBox="1"/>
          <p:nvPr/>
        </p:nvSpPr>
        <p:spPr>
          <a:xfrm>
            <a:off x="2246942" y="87088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3101409" y="6308486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MARZO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0" y="4871352"/>
            <a:ext cx="29908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Empresa Brite Máster </a:t>
            </a:r>
          </a:p>
          <a:p>
            <a:pPr algn="ctr"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Entrevistando en </a:t>
            </a:r>
          </a:p>
          <a:p>
            <a:pPr algn="ctr"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nuestras oficinas</a:t>
            </a:r>
          </a:p>
        </p:txBody>
      </p:sp>
      <p:pic>
        <p:nvPicPr>
          <p:cNvPr id="14" name="Picture 2" descr="C:\Documents and Settings\Usuario\Escritorio\fotos marzo abril\IMG-20150506-WA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743" y="2729493"/>
            <a:ext cx="2381250" cy="2074459"/>
          </a:xfrm>
          <a:prstGeom prst="rect">
            <a:avLst/>
          </a:prstGeom>
          <a:noFill/>
        </p:spPr>
      </p:pic>
      <p:sp>
        <p:nvSpPr>
          <p:cNvPr id="15" name="14 Rectángulo"/>
          <p:cNvSpPr/>
          <p:nvPr/>
        </p:nvSpPr>
        <p:spPr>
          <a:xfrm>
            <a:off x="431553" y="1760516"/>
            <a:ext cx="84546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Algunas empresas que ofrecen vacantes a la Bolsa acudieron a nuestras oficinas para reclutar personal y checar cartera de posibles candidatos para las vacantes</a:t>
            </a:r>
          </a:p>
        </p:txBody>
      </p:sp>
      <p:pic>
        <p:nvPicPr>
          <p:cNvPr id="16" name="Picture 3" descr="C:\Documents and Settings\Usuario\Escritorio\fotos marzo abril\IMG-20150506-WA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0090" y="2705984"/>
            <a:ext cx="2414337" cy="2105527"/>
          </a:xfrm>
          <a:prstGeom prst="rect">
            <a:avLst/>
          </a:prstGeom>
          <a:noFill/>
        </p:spPr>
      </p:pic>
      <p:sp>
        <p:nvSpPr>
          <p:cNvPr id="17" name="16 Rectángulo"/>
          <p:cNvSpPr/>
          <p:nvPr/>
        </p:nvSpPr>
        <p:spPr>
          <a:xfrm>
            <a:off x="2871537" y="4909901"/>
            <a:ext cx="29908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Ciudadanas llenando solicitud para la empresa Human Quality</a:t>
            </a:r>
          </a:p>
        </p:txBody>
      </p:sp>
      <p:pic>
        <p:nvPicPr>
          <p:cNvPr id="18" name="Picture 4" descr="C:\Documents and Settings\Usuario\Escritorio\fotos marzo abril\IMG-20150506-WA0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095996" y="2695569"/>
            <a:ext cx="2374231" cy="2105525"/>
          </a:xfrm>
          <a:prstGeom prst="rect">
            <a:avLst/>
          </a:prstGeom>
          <a:noFill/>
        </p:spPr>
      </p:pic>
      <p:sp>
        <p:nvSpPr>
          <p:cNvPr id="19" name="18 Rectángulo"/>
          <p:cNvSpPr/>
          <p:nvPr/>
        </p:nvSpPr>
        <p:spPr>
          <a:xfrm>
            <a:off x="5670885" y="4897094"/>
            <a:ext cx="29908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Empresa Bydsa Checando cartera de posibles candidatos</a:t>
            </a:r>
          </a:p>
        </p:txBody>
      </p:sp>
    </p:spTree>
    <p:extLst>
      <p:ext uri="{BB962C8B-B14F-4D97-AF65-F5344CB8AC3E}">
        <p14:creationId xmlns:p14="http://schemas.microsoft.com/office/powerpoint/2010/main" xmlns="" val="3739417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328411" y="1823186"/>
            <a:ext cx="7759521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es-MX" b="1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MX" dirty="0">
              <a:ea typeface="Calibri"/>
              <a:cs typeface="Times New Roman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3101410" y="6308486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MARZO</a:t>
            </a:r>
          </a:p>
        </p:txBody>
      </p:sp>
      <p:sp>
        <p:nvSpPr>
          <p:cNvPr id="6" name="CuadroTexto 1"/>
          <p:cNvSpPr txBox="1"/>
          <p:nvPr/>
        </p:nvSpPr>
        <p:spPr>
          <a:xfrm>
            <a:off x="1368520" y="545351"/>
            <a:ext cx="6638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SALUD PÚBLICA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3"/>
          <p:cNvSpPr txBox="1"/>
          <p:nvPr/>
        </p:nvSpPr>
        <p:spPr>
          <a:xfrm>
            <a:off x="2202053" y="907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1477576" y="1413561"/>
            <a:ext cx="604768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s-MX" altLang="es-MX" sz="2000" b="1" dirty="0" smtClean="0">
              <a:latin typeface="Arial" charset="0"/>
            </a:endParaRPr>
          </a:p>
          <a:p>
            <a:pPr algn="ctr"/>
            <a:r>
              <a:rPr lang="es-MX" altLang="es-MX" sz="2000" b="1" dirty="0" smtClean="0">
                <a:latin typeface="Arial" charset="0"/>
              </a:rPr>
              <a:t>15 </a:t>
            </a:r>
            <a:r>
              <a:rPr lang="es-MX" altLang="es-MX" sz="2000" b="1" dirty="0">
                <a:latin typeface="Arial" charset="0"/>
              </a:rPr>
              <a:t>COLONIAS </a:t>
            </a:r>
            <a:r>
              <a:rPr lang="es-MX" altLang="es-MX" sz="2000" b="1" dirty="0" smtClean="0">
                <a:latin typeface="Arial" charset="0"/>
              </a:rPr>
              <a:t>VISITADAS</a:t>
            </a:r>
          </a:p>
          <a:p>
            <a:pPr algn="ctr"/>
            <a:endParaRPr lang="es-MX" altLang="es-MX" sz="2000" b="1" dirty="0">
              <a:latin typeface="Arial" charset="0"/>
            </a:endParaRPr>
          </a:p>
          <a:p>
            <a:pPr algn="ctr"/>
            <a:r>
              <a:rPr lang="es-MX" altLang="es-MX" sz="2000" b="1" dirty="0">
                <a:latin typeface="Arial" charset="0"/>
              </a:rPr>
              <a:t>BRIGADA AZUL – Fumigación </a:t>
            </a:r>
            <a:r>
              <a:rPr lang="es-MX" altLang="es-MX" sz="2000" b="1" dirty="0" err="1">
                <a:latin typeface="Arial" charset="0"/>
              </a:rPr>
              <a:t>intra</a:t>
            </a:r>
            <a:r>
              <a:rPr lang="es-MX" altLang="es-MX" sz="2000" b="1" dirty="0">
                <a:latin typeface="Arial" charset="0"/>
              </a:rPr>
              <a:t>-domiciliaria. </a:t>
            </a:r>
            <a:endParaRPr lang="es-MX" altLang="es-MX" sz="2000" b="1" dirty="0" smtClean="0">
              <a:latin typeface="Arial" charset="0"/>
            </a:endParaRPr>
          </a:p>
          <a:p>
            <a:pPr algn="ctr"/>
            <a:r>
              <a:rPr lang="es-MX" altLang="es-MX" sz="2000" b="1" dirty="0" smtClean="0">
                <a:latin typeface="Arial" charset="0"/>
              </a:rPr>
              <a:t> </a:t>
            </a:r>
            <a:r>
              <a:rPr lang="es-MX" altLang="es-MX" sz="2000" b="1" dirty="0">
                <a:latin typeface="Arial" charset="0"/>
              </a:rPr>
              <a:t>81 Usuarios atendidos.</a:t>
            </a:r>
          </a:p>
        </p:txBody>
      </p:sp>
      <p:sp>
        <p:nvSpPr>
          <p:cNvPr id="14" name="14 CuadroTexto"/>
          <p:cNvSpPr txBox="1">
            <a:spLocks noChangeArrowheads="1"/>
          </p:cNvSpPr>
          <p:nvPr/>
        </p:nvSpPr>
        <p:spPr bwMode="auto">
          <a:xfrm>
            <a:off x="926757" y="3878092"/>
            <a:ext cx="38676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s-MX" altLang="es-MX" b="1" dirty="0">
              <a:latin typeface="Arial" charset="0"/>
            </a:endParaRPr>
          </a:p>
          <a:p>
            <a:r>
              <a:rPr lang="es-MX" altLang="es-MX" b="1" dirty="0">
                <a:latin typeface="Arial" charset="0"/>
              </a:rPr>
              <a:t>ABATIZACIÓN </a:t>
            </a:r>
            <a:r>
              <a:rPr lang="es-MX" altLang="es-MX" b="1" dirty="0" smtClean="0">
                <a:latin typeface="Arial" charset="0"/>
              </a:rPr>
              <a:t> POR COLONIA:</a:t>
            </a:r>
            <a:endParaRPr lang="es-MX" altLang="es-MX" b="1" dirty="0">
              <a:latin typeface="Arial" charset="0"/>
            </a:endParaRPr>
          </a:p>
        </p:txBody>
      </p:sp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5633" y="3447535"/>
            <a:ext cx="3546389" cy="250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897978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3"/>
          <p:cNvSpPr txBox="1"/>
          <p:nvPr/>
        </p:nvSpPr>
        <p:spPr>
          <a:xfrm>
            <a:off x="439046" y="468877"/>
            <a:ext cx="8264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DIRECCION DE CONCERTACIÓN SOCIAL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3"/>
          <p:cNvSpPr txBox="1"/>
          <p:nvPr/>
        </p:nvSpPr>
        <p:spPr>
          <a:xfrm>
            <a:off x="2246942" y="87088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3"/>
          <p:cNvSpPr txBox="1"/>
          <p:nvPr/>
        </p:nvSpPr>
        <p:spPr>
          <a:xfrm>
            <a:off x="3101409" y="6308486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MARZO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431553" y="1711088"/>
            <a:ext cx="84546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Otras empresas firmaron contratos y hasta realizaron exámenes médicos y sicométricos</a:t>
            </a:r>
          </a:p>
        </p:txBody>
      </p:sp>
      <p:pic>
        <p:nvPicPr>
          <p:cNvPr id="18" name="Picture 2" descr="C:\Documents and Settings\Usuario\Escritorio\fotos marzo abril\IMG-20150506-WA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054" y="2338349"/>
            <a:ext cx="2510588" cy="2370221"/>
          </a:xfrm>
          <a:prstGeom prst="rect">
            <a:avLst/>
          </a:prstGeom>
          <a:noFill/>
        </p:spPr>
      </p:pic>
      <p:sp>
        <p:nvSpPr>
          <p:cNvPr id="19" name="18 Rectángulo"/>
          <p:cNvSpPr/>
          <p:nvPr/>
        </p:nvSpPr>
        <p:spPr>
          <a:xfrm>
            <a:off x="288758" y="4804821"/>
            <a:ext cx="29052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Empresa Móndeles </a:t>
            </a:r>
          </a:p>
          <a:p>
            <a:pPr algn="ctr">
              <a:buNone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Realizando exámenes </a:t>
            </a:r>
          </a:p>
          <a:p>
            <a:pPr algn="ctr">
              <a:buNone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médicos</a:t>
            </a:r>
          </a:p>
        </p:txBody>
      </p:sp>
      <p:pic>
        <p:nvPicPr>
          <p:cNvPr id="21" name="Picture 3" descr="C:\Documents and Settings\Usuario\Escritorio\fotos marzo abril\IMG-20150506-WA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6442" y="2362412"/>
            <a:ext cx="2582780" cy="2322094"/>
          </a:xfrm>
          <a:prstGeom prst="rect">
            <a:avLst/>
          </a:prstGeom>
          <a:noFill/>
        </p:spPr>
      </p:pic>
      <p:sp>
        <p:nvSpPr>
          <p:cNvPr id="22" name="21 Rectángulo"/>
          <p:cNvSpPr/>
          <p:nvPr/>
        </p:nvSpPr>
        <p:spPr>
          <a:xfrm>
            <a:off x="3094541" y="4716589"/>
            <a:ext cx="29052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Firmando contrato laboral con la empresa Global Clean</a:t>
            </a:r>
          </a:p>
        </p:txBody>
      </p:sp>
      <p:pic>
        <p:nvPicPr>
          <p:cNvPr id="23" name="Picture 4" descr="C:\Documents and Settings\Usuario\Escritorio\fotos marzo abril\IMG-20150506-WA0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2147" y="2362411"/>
            <a:ext cx="2606843" cy="2225842"/>
          </a:xfrm>
          <a:prstGeom prst="rect">
            <a:avLst/>
          </a:prstGeom>
          <a:noFill/>
        </p:spPr>
      </p:pic>
      <p:sp>
        <p:nvSpPr>
          <p:cNvPr id="24" name="23 Rectángulo"/>
          <p:cNvSpPr/>
          <p:nvPr/>
        </p:nvSpPr>
        <p:spPr>
          <a:xfrm>
            <a:off x="5917951" y="4700547"/>
            <a:ext cx="29052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Esperando transporte de la empresa Human Quality</a:t>
            </a:r>
          </a:p>
        </p:txBody>
      </p:sp>
    </p:spTree>
    <p:extLst>
      <p:ext uri="{BB962C8B-B14F-4D97-AF65-F5344CB8AC3E}">
        <p14:creationId xmlns:p14="http://schemas.microsoft.com/office/powerpoint/2010/main" xmlns="" val="30285253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56136" y="1432404"/>
            <a:ext cx="85322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algn="ctr">
              <a:buNone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94561" y="1608938"/>
            <a:ext cx="85322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s-ES" sz="2400" b="1" dirty="0" smtClean="0">
              <a:latin typeface="Arial" pitchFamily="34" charset="0"/>
              <a:cs typeface="Arial" pitchFamily="34" charset="0"/>
            </a:endParaRPr>
          </a:p>
          <a:p>
            <a:endParaRPr lang="es-ES" sz="2400" dirty="0" smtClean="0"/>
          </a:p>
          <a:p>
            <a:endParaRPr lang="es-MX" sz="2400" dirty="0"/>
          </a:p>
        </p:txBody>
      </p:sp>
      <p:sp>
        <p:nvSpPr>
          <p:cNvPr id="8" name="7 Rectángulo"/>
          <p:cNvSpPr/>
          <p:nvPr/>
        </p:nvSpPr>
        <p:spPr>
          <a:xfrm>
            <a:off x="1375674" y="0"/>
            <a:ext cx="60925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Compromisos </a:t>
            </a:r>
            <a:r>
              <a:rPr lang="en-US" sz="32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Abril</a:t>
            </a:r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2015 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3"/>
          <p:cNvSpPr txBox="1"/>
          <p:nvPr/>
        </p:nvSpPr>
        <p:spPr>
          <a:xfrm>
            <a:off x="444850" y="478865"/>
            <a:ext cx="8264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CONCERTACIÓN SOCIAL</a:t>
            </a:r>
          </a:p>
        </p:txBody>
      </p:sp>
      <p:sp>
        <p:nvSpPr>
          <p:cNvPr id="10" name="CuadroTexto 3"/>
          <p:cNvSpPr txBox="1"/>
          <p:nvPr/>
        </p:nvSpPr>
        <p:spPr>
          <a:xfrm>
            <a:off x="2176380" y="6322338"/>
            <a:ext cx="480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82125" y="1402163"/>
            <a:ext cx="845468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  Llevar la bolsa a las delegaciones del municipio para ofrecer empleos a los habitantes de las colonias cercanas a estas, de acuerdo a las empresas que están ubicadas cerca de estas colonias.</a:t>
            </a:r>
          </a:p>
          <a:p>
            <a:pPr algn="just">
              <a:buFont typeface="Arial" pitchFamily="34" charset="0"/>
              <a:buChar char="•"/>
            </a:pP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   Dar continuidad al programa Abriendo Espacios para canalizar a personas de la tercera edad (adulto mayor) directamente con las empresas que ofrecen vacantes para este tipo de candidatos.</a:t>
            </a:r>
          </a:p>
          <a:p>
            <a:pPr algn="just">
              <a:buFont typeface="Arial" pitchFamily="34" charset="0"/>
              <a:buChar char="•"/>
            </a:pP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  Contactar a mas empresas y así seguir dando un servicio de calidad.</a:t>
            </a:r>
          </a:p>
        </p:txBody>
      </p:sp>
    </p:spTree>
    <p:extLst>
      <p:ext uri="{BB962C8B-B14F-4D97-AF65-F5344CB8AC3E}">
        <p14:creationId xmlns:p14="http://schemas.microsoft.com/office/powerpoint/2010/main" xmlns="" val="3960910945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"/>
          <p:cNvSpPr txBox="1"/>
          <p:nvPr/>
        </p:nvSpPr>
        <p:spPr>
          <a:xfrm>
            <a:off x="369190" y="580503"/>
            <a:ext cx="8774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MUNICIPAL DE LAS MUJERES 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3"/>
          <p:cNvSpPr txBox="1"/>
          <p:nvPr/>
        </p:nvSpPr>
        <p:spPr>
          <a:xfrm>
            <a:off x="2202053" y="160802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3101409" y="6308486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MARZO</a:t>
            </a:r>
          </a:p>
        </p:txBody>
      </p:sp>
    </p:spTree>
    <p:extLst>
      <p:ext uri="{BB962C8B-B14F-4D97-AF65-F5344CB8AC3E}">
        <p14:creationId xmlns:p14="http://schemas.microsoft.com/office/powerpoint/2010/main" xmlns="" val="53122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69190" y="580503"/>
            <a:ext cx="8774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MUNICIPAL DE LAS MUJERES 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3"/>
          <p:cNvSpPr txBox="1"/>
          <p:nvPr/>
        </p:nvSpPr>
        <p:spPr>
          <a:xfrm>
            <a:off x="2202053" y="160802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101409" y="6308486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MARZO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45996" y="1841578"/>
            <a:ext cx="81340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Continuamos con los cursos de manejo (práctica y teoría) durante todos los sábados.</a:t>
            </a:r>
          </a:p>
          <a:p>
            <a:pPr algn="just"/>
            <a:endParaRPr lang="es-MX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Apoyamos en el Programa de Prevención de cáncer de mama durante los días 24,25,26,27,30 y 31 de Marzo.</a:t>
            </a:r>
          </a:p>
          <a:p>
            <a:pPr algn="just"/>
            <a:endParaRPr lang="es-MX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Asistimos al comité de Seguimiento y Vigilancia de la Aplicación de la Ley de Protección de los Derechos de Niñas, Niños y Adolescentes.</a:t>
            </a:r>
          </a:p>
          <a:p>
            <a:pPr algn="just"/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2126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1"/>
          <p:cNvSpPr txBox="1"/>
          <p:nvPr/>
        </p:nvSpPr>
        <p:spPr>
          <a:xfrm>
            <a:off x="369190" y="498615"/>
            <a:ext cx="8774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MUNICIPAL DE LAS MUJERES 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3101409" y="6308486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MARZO</a:t>
            </a:r>
          </a:p>
        </p:txBody>
      </p:sp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760592" y="1473958"/>
          <a:ext cx="7574508" cy="4503763"/>
        </p:xfrm>
        <a:graphic>
          <a:graphicData uri="http://schemas.openxmlformats.org/drawingml/2006/table">
            <a:tbl>
              <a:tblPr/>
              <a:tblGrid>
                <a:gridCol w="2142698"/>
                <a:gridCol w="1978926"/>
                <a:gridCol w="3452884"/>
              </a:tblGrid>
              <a:tr h="448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5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Atención</a:t>
                      </a:r>
                      <a:r>
                        <a:rPr lang="es-MX" sz="115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Legal</a:t>
                      </a:r>
                      <a:endParaRPr lang="es-MX" sz="11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5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Usuarias Atendidas  Marzo</a:t>
                      </a:r>
                      <a:endParaRPr lang="es-MX" sz="11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5539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5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Legal</a:t>
                      </a:r>
                      <a:endParaRPr lang="es-MX" sz="11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5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98</a:t>
                      </a:r>
                      <a:endParaRPr lang="es-MX" sz="11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9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5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Demanda</a:t>
                      </a:r>
                      <a:r>
                        <a:rPr lang="es-MX" sz="1150" b="1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de pensión alimenticia</a:t>
                      </a:r>
                      <a:endParaRPr lang="es-MX" sz="11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5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  <a:endParaRPr lang="es-MX" sz="11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5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Juzgado </a:t>
                      </a:r>
                      <a:r>
                        <a:rPr lang="es-MX" sz="1150" b="1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1ero. Oral, Cadereyta, N.L.</a:t>
                      </a:r>
                      <a:endParaRPr lang="es-MX" sz="11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4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5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Demandas de divorcio necesario</a:t>
                      </a:r>
                      <a:endParaRPr lang="es-MX" sz="11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5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endParaRPr lang="es-MX" sz="11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5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Juzgado 1 ero</a:t>
                      </a:r>
                      <a:r>
                        <a:rPr lang="es-MX" sz="1150" b="1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y 2 do. Familiar, Cadereyta, N.L.</a:t>
                      </a:r>
                      <a:endParaRPr lang="es-MX" sz="11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3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5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Canalizaciones</a:t>
                      </a:r>
                      <a:endParaRPr lang="es-MX" sz="11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5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44</a:t>
                      </a:r>
                      <a:endParaRPr lang="es-MX" sz="11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5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Dependencias: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MX" sz="115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CODE                            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MX" sz="1150" b="1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Centro de Mediación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MX" sz="1150" b="1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Unidad de Atención a Victimas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MX" sz="1150" b="1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Defensoría de Oficio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Atención Psicológica </a:t>
                      </a:r>
                      <a:endParaRPr lang="es-MX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Usuarias Atendidas de Marzo</a:t>
                      </a:r>
                      <a:endParaRPr lang="es-MX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77 Mujeres </a:t>
                      </a:r>
                      <a:endParaRPr lang="es-MX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41442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328411" y="1823186"/>
            <a:ext cx="7759521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es-MX" b="1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MX" dirty="0">
              <a:ea typeface="Calibri"/>
              <a:cs typeface="Times New Roman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3101410" y="6308486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MARZO</a:t>
            </a:r>
          </a:p>
        </p:txBody>
      </p:sp>
      <p:sp>
        <p:nvSpPr>
          <p:cNvPr id="6" name="CuadroTexto 1"/>
          <p:cNvSpPr txBox="1"/>
          <p:nvPr/>
        </p:nvSpPr>
        <p:spPr>
          <a:xfrm>
            <a:off x="1368520" y="545351"/>
            <a:ext cx="6638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SALUD PÚBLICA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3"/>
          <p:cNvSpPr txBox="1"/>
          <p:nvPr/>
        </p:nvSpPr>
        <p:spPr>
          <a:xfrm>
            <a:off x="2202053" y="907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977900" y="4137927"/>
          <a:ext cx="3593934" cy="1004863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775023"/>
                <a:gridCol w="900257"/>
                <a:gridCol w="869538"/>
                <a:gridCol w="1049116"/>
              </a:tblGrid>
              <a:tr h="70456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 dirty="0">
                          <a:effectLst/>
                        </a:rPr>
                        <a:t>No. de Reportes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 smtClean="0">
                          <a:effectLst/>
                        </a:rPr>
                        <a:t>Canes </a:t>
                      </a:r>
                      <a:r>
                        <a:rPr lang="es-MX" sz="1400" u="none" strike="noStrike" dirty="0">
                          <a:effectLst/>
                        </a:rPr>
                        <a:t>Agresores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0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 smtClean="0">
                          <a:effectLst/>
                        </a:rPr>
                        <a:t>Canes</a:t>
                      </a:r>
                      <a:r>
                        <a:rPr lang="es-MX" sz="1400" u="none" strike="noStrike" baseline="0" dirty="0" smtClean="0">
                          <a:effectLst/>
                        </a:rPr>
                        <a:t> Recogidos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Reportes no atendidos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05" marB="0" anchor="b"/>
                </a:tc>
              </a:tr>
              <a:tr h="30029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198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3" marR="9523" marT="95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3" marR="9523" marT="95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323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3" marR="9523" marT="95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0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3" marR="9523" marT="9505" marB="0" anchor="b"/>
                </a:tc>
              </a:tr>
            </a:tbl>
          </a:graphicData>
        </a:graphic>
      </p:graphicFrame>
      <p:sp>
        <p:nvSpPr>
          <p:cNvPr id="12" name="1 Rectángulo"/>
          <p:cNvSpPr>
            <a:spLocks noChangeArrowheads="1"/>
          </p:cNvSpPr>
          <p:nvPr/>
        </p:nvSpPr>
        <p:spPr bwMode="auto">
          <a:xfrm>
            <a:off x="1099752" y="1530223"/>
            <a:ext cx="647494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altLang="es-MX" sz="2400" b="1" dirty="0" smtClean="0"/>
              <a:t>CONTROL CANINO</a:t>
            </a:r>
          </a:p>
          <a:p>
            <a:pPr algn="just"/>
            <a:r>
              <a:rPr lang="es-ES" altLang="es-MX" dirty="0" smtClean="0"/>
              <a:t>En </a:t>
            </a:r>
            <a:r>
              <a:rPr lang="es-ES" altLang="es-MX" dirty="0"/>
              <a:t>el mes de Marzo , entre los días 3º y 27, se recibieron y </a:t>
            </a:r>
          </a:p>
          <a:p>
            <a:pPr algn="just"/>
            <a:r>
              <a:rPr lang="es-ES" altLang="es-MX" dirty="0"/>
              <a:t>revisaron  198 reportes ciudadanos, siendo atendidos en el </a:t>
            </a:r>
          </a:p>
          <a:p>
            <a:pPr algn="just"/>
            <a:r>
              <a:rPr lang="es-ES" altLang="es-MX" dirty="0"/>
              <a:t>100% de los casos, sin reportes de canes agresores, y que </a:t>
            </a:r>
          </a:p>
          <a:p>
            <a:pPr algn="just"/>
            <a:r>
              <a:rPr lang="es-ES" altLang="es-MX" dirty="0"/>
              <a:t>sumado a los recolectados en vía pública se tuvo un total de 323 canes capturados, mismos que fueron derivados al  </a:t>
            </a:r>
          </a:p>
          <a:p>
            <a:pPr algn="just"/>
            <a:r>
              <a:rPr lang="es-ES" altLang="es-MX" dirty="0"/>
              <a:t>Centro Antirrábico de Guadalupe, N.L.</a:t>
            </a:r>
            <a:endParaRPr lang="es-MX" altLang="es-MX" dirty="0"/>
          </a:p>
        </p:txBody>
      </p:sp>
      <p:pic>
        <p:nvPicPr>
          <p:cNvPr id="13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5477" y="3317361"/>
            <a:ext cx="2319338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897978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328411" y="1823186"/>
            <a:ext cx="7759521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es-MX" b="1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MX" dirty="0">
              <a:ea typeface="Calibri"/>
              <a:cs typeface="Times New Roman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3101410" y="6308486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MARZO</a:t>
            </a:r>
          </a:p>
        </p:txBody>
      </p:sp>
      <p:sp>
        <p:nvSpPr>
          <p:cNvPr id="6" name="CuadroTexto 1"/>
          <p:cNvSpPr txBox="1"/>
          <p:nvPr/>
        </p:nvSpPr>
        <p:spPr>
          <a:xfrm>
            <a:off x="1368520" y="545351"/>
            <a:ext cx="6638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SALUD PÚBLICA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3"/>
          <p:cNvSpPr txBox="1"/>
          <p:nvPr/>
        </p:nvSpPr>
        <p:spPr>
          <a:xfrm>
            <a:off x="2202053" y="907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1 Rectángulo"/>
          <p:cNvSpPr>
            <a:spLocks noChangeArrowheads="1"/>
          </p:cNvSpPr>
          <p:nvPr/>
        </p:nvSpPr>
        <p:spPr bwMode="auto">
          <a:xfrm>
            <a:off x="1824038" y="1844675"/>
            <a:ext cx="5545137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MX" sz="2000" b="1" dirty="0" smtClean="0"/>
              <a:t>ELIGE CUIDARTE </a:t>
            </a:r>
          </a:p>
          <a:p>
            <a:pPr algn="just"/>
            <a:r>
              <a:rPr lang="es-ES" altLang="es-MX" dirty="0" smtClean="0"/>
              <a:t>En </a:t>
            </a:r>
            <a:r>
              <a:rPr lang="es-ES" altLang="es-MX" dirty="0"/>
              <a:t>el mes de Marzo , se capacito a alumnas de nivel </a:t>
            </a:r>
          </a:p>
          <a:p>
            <a:pPr algn="just"/>
            <a:r>
              <a:rPr lang="es-ES" altLang="es-MX" dirty="0"/>
              <a:t>Secundaria de la municipalidad en Cáncer de mama,</a:t>
            </a:r>
          </a:p>
          <a:p>
            <a:pPr algn="just"/>
            <a:r>
              <a:rPr lang="es-ES" altLang="es-MX" dirty="0"/>
              <a:t>Técnica de autoexploración y lactancia materna como</a:t>
            </a:r>
          </a:p>
          <a:p>
            <a:pPr algn="just"/>
            <a:r>
              <a:rPr lang="es-ES" altLang="es-MX" dirty="0"/>
              <a:t>Parte de los objetivos finales del programa, completando </a:t>
            </a:r>
          </a:p>
          <a:p>
            <a:pPr algn="just"/>
            <a:r>
              <a:rPr lang="es-ES" altLang="es-MX" dirty="0"/>
              <a:t>una meta de 4,500 usuarios capacitados.</a:t>
            </a: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43181" y="3787254"/>
            <a:ext cx="2729552" cy="2047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11272" y="3787254"/>
            <a:ext cx="2729552" cy="2047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182431" y="3787254"/>
            <a:ext cx="2729552" cy="2047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897978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328411" y="1823186"/>
            <a:ext cx="7759521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es-MX" b="1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MX" dirty="0">
              <a:ea typeface="Calibri"/>
              <a:cs typeface="Times New Roman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3101410" y="6308486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MARZO</a:t>
            </a:r>
          </a:p>
        </p:txBody>
      </p:sp>
      <p:sp>
        <p:nvSpPr>
          <p:cNvPr id="6" name="CuadroTexto 1"/>
          <p:cNvSpPr txBox="1"/>
          <p:nvPr/>
        </p:nvSpPr>
        <p:spPr>
          <a:xfrm>
            <a:off x="1368520" y="545351"/>
            <a:ext cx="6638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SALUD PÚBLICA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3"/>
          <p:cNvSpPr txBox="1"/>
          <p:nvPr/>
        </p:nvSpPr>
        <p:spPr>
          <a:xfrm>
            <a:off x="2202053" y="907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1 Rectángulo"/>
          <p:cNvSpPr>
            <a:spLocks noChangeArrowheads="1"/>
          </p:cNvSpPr>
          <p:nvPr/>
        </p:nvSpPr>
        <p:spPr bwMode="auto">
          <a:xfrm>
            <a:off x="1323833" y="1804467"/>
            <a:ext cx="6400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altLang="es-MX" sz="2800" b="1" dirty="0" smtClean="0"/>
              <a:t>1er Semana Nacional de Vacunación 2015</a:t>
            </a:r>
          </a:p>
          <a:p>
            <a:r>
              <a:rPr lang="es-ES" altLang="es-MX" dirty="0" smtClean="0"/>
              <a:t>En </a:t>
            </a:r>
            <a:r>
              <a:rPr lang="es-ES" altLang="es-MX" dirty="0"/>
              <a:t>el mes de Marzo , se aplicaron 156 vacunas de influenza y 283 de Sabin,  en diversos planteles educativos y Palacio Municipal</a:t>
            </a: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50000" y="3768221"/>
            <a:ext cx="2866281" cy="2149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090703" y="3768219"/>
            <a:ext cx="2866281" cy="2149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111689" y="3768220"/>
            <a:ext cx="2866281" cy="2149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897978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328411" y="1823186"/>
            <a:ext cx="7759521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es-MX" b="1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MX" dirty="0">
              <a:ea typeface="Calibri"/>
              <a:cs typeface="Times New Roman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3101410" y="6308486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MARZO</a:t>
            </a:r>
          </a:p>
        </p:txBody>
      </p:sp>
      <p:sp>
        <p:nvSpPr>
          <p:cNvPr id="6" name="CuadroTexto 1"/>
          <p:cNvSpPr txBox="1"/>
          <p:nvPr/>
        </p:nvSpPr>
        <p:spPr>
          <a:xfrm>
            <a:off x="1368520" y="545351"/>
            <a:ext cx="6638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SALUD PÚBLICA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3"/>
          <p:cNvSpPr txBox="1"/>
          <p:nvPr/>
        </p:nvSpPr>
        <p:spPr>
          <a:xfrm>
            <a:off x="2202053" y="907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1 Rectángulo"/>
          <p:cNvSpPr>
            <a:spLocks noChangeArrowheads="1"/>
          </p:cNvSpPr>
          <p:nvPr/>
        </p:nvSpPr>
        <p:spPr bwMode="auto">
          <a:xfrm>
            <a:off x="1175875" y="1674031"/>
            <a:ext cx="6634162" cy="357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1000"/>
              </a:spcBef>
            </a:pPr>
            <a:r>
              <a:rPr lang="es-ES" altLang="es-MX" sz="2400" b="1" dirty="0" smtClean="0"/>
              <a:t>ABATIZACIÓN</a:t>
            </a:r>
          </a:p>
          <a:p>
            <a:pPr algn="just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endParaRPr lang="es-ES" altLang="es-MX" sz="2000" dirty="0" smtClean="0"/>
          </a:p>
          <a:p>
            <a:pPr algn="just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s-ES" altLang="es-MX" sz="2000" dirty="0" smtClean="0"/>
              <a:t>Con </a:t>
            </a:r>
            <a:r>
              <a:rPr lang="es-ES" altLang="es-MX" sz="2000" dirty="0"/>
              <a:t>las actividades del componente de </a:t>
            </a:r>
            <a:r>
              <a:rPr lang="es-ES" altLang="es-MX" sz="2000" dirty="0" err="1"/>
              <a:t>abatización</a:t>
            </a:r>
            <a:r>
              <a:rPr lang="es-ES" altLang="es-MX" sz="2000" dirty="0"/>
              <a:t> se lograron beneficiar a 6,796 habitantes, se visitaron  1,774 domicilios de los cuales se trataron 763 permanecieron cerrados 656  y  245 viviendas resultaron deshabitadas, permaneciendo 110 renuentes.</a:t>
            </a:r>
            <a:endParaRPr lang="es-MX" altLang="es-MX" sz="2000" dirty="0"/>
          </a:p>
          <a:p>
            <a:pPr algn="just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s-ES" altLang="es-MX" sz="2000" dirty="0"/>
              <a:t>En cuanto a los depósitos se revisaron 4,672, de los cuales se </a:t>
            </a:r>
            <a:r>
              <a:rPr lang="es-ES" altLang="es-MX" sz="2000" dirty="0" err="1"/>
              <a:t>abatizaron</a:t>
            </a:r>
            <a:r>
              <a:rPr lang="es-ES" altLang="es-MX" sz="2000" dirty="0"/>
              <a:t> 709, se eliminaron 1,213, se controlaron 1,295, y no fueron tratados 1,455. Aplicándose  488 dosis de abate, en un periodo que va del 19 al 27 de Marzo.</a:t>
            </a:r>
            <a:endParaRPr lang="es-MX" altLang="es-MX" sz="2000" dirty="0"/>
          </a:p>
        </p:txBody>
      </p:sp>
    </p:spTree>
    <p:extLst>
      <p:ext uri="{BB962C8B-B14F-4D97-AF65-F5344CB8AC3E}">
        <p14:creationId xmlns:p14="http://schemas.microsoft.com/office/powerpoint/2010/main" xmlns="" val="36897978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328411" y="1823186"/>
            <a:ext cx="7759521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es-MX" b="1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MX" dirty="0">
              <a:ea typeface="Calibri"/>
              <a:cs typeface="Times New Roman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3101410" y="6308486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MARZO</a:t>
            </a:r>
          </a:p>
        </p:txBody>
      </p:sp>
      <p:sp>
        <p:nvSpPr>
          <p:cNvPr id="6" name="CuadroTexto 1"/>
          <p:cNvSpPr txBox="1"/>
          <p:nvPr/>
        </p:nvSpPr>
        <p:spPr>
          <a:xfrm>
            <a:off x="1368520" y="545351"/>
            <a:ext cx="6638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SALUD PÚBLICA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3"/>
          <p:cNvSpPr txBox="1"/>
          <p:nvPr/>
        </p:nvSpPr>
        <p:spPr>
          <a:xfrm>
            <a:off x="2202053" y="907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4 CuadroTexto"/>
          <p:cNvSpPr txBox="1">
            <a:spLocks noChangeArrowheads="1"/>
          </p:cNvSpPr>
          <p:nvPr/>
        </p:nvSpPr>
        <p:spPr bwMode="auto">
          <a:xfrm>
            <a:off x="200025" y="1808163"/>
            <a:ext cx="13811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altLang="es-MX" sz="1200" b="1">
                <a:latin typeface="Arial" charset="0"/>
              </a:rPr>
              <a:t>Casas tratadas </a:t>
            </a:r>
          </a:p>
          <a:p>
            <a:r>
              <a:rPr lang="es-MX" altLang="es-MX" sz="1200" b="1">
                <a:latin typeface="Arial" charset="0"/>
              </a:rPr>
              <a:t>763</a:t>
            </a:r>
          </a:p>
          <a:p>
            <a:endParaRPr lang="es-MX" altLang="es-MX" sz="1200" b="1">
              <a:latin typeface="Arial" charset="0"/>
            </a:endParaRPr>
          </a:p>
          <a:p>
            <a:endParaRPr lang="es-MX" altLang="es-MX" sz="1200" b="1">
              <a:latin typeface="Arial" charset="0"/>
            </a:endParaRPr>
          </a:p>
          <a:p>
            <a:r>
              <a:rPr lang="es-MX" altLang="es-MX" sz="1200" b="1">
                <a:latin typeface="Arial" charset="0"/>
              </a:rPr>
              <a:t>Casas visitadas</a:t>
            </a:r>
          </a:p>
          <a:p>
            <a:r>
              <a:rPr lang="es-MX" altLang="es-MX" sz="1200" b="1">
                <a:latin typeface="Arial" charset="0"/>
              </a:rPr>
              <a:t>1,774</a:t>
            </a:r>
          </a:p>
          <a:p>
            <a:endParaRPr lang="es-MX" altLang="es-MX" sz="1200" b="1">
              <a:latin typeface="Arial" charset="0"/>
            </a:endParaRPr>
          </a:p>
          <a:p>
            <a:endParaRPr lang="es-MX" altLang="es-MX" sz="1200" b="1">
              <a:latin typeface="Arial" charset="0"/>
            </a:endParaRPr>
          </a:p>
          <a:p>
            <a:r>
              <a:rPr lang="es-MX" altLang="es-MX" sz="1200" b="1">
                <a:latin typeface="Arial" charset="0"/>
              </a:rPr>
              <a:t>H. Beneficiados</a:t>
            </a:r>
          </a:p>
          <a:p>
            <a:r>
              <a:rPr lang="es-MX" altLang="es-MX" sz="1200" b="1">
                <a:latin typeface="Arial" charset="0"/>
              </a:rPr>
              <a:t>6,796</a:t>
            </a:r>
          </a:p>
          <a:p>
            <a:endParaRPr lang="es-MX" altLang="es-MX" sz="1200" b="1">
              <a:latin typeface="Arial" charset="0"/>
            </a:endParaRPr>
          </a:p>
          <a:p>
            <a:endParaRPr lang="es-MX" altLang="es-MX" sz="1200" b="1">
              <a:latin typeface="Arial" charset="0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750" y="1487488"/>
            <a:ext cx="5975350" cy="444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897978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328411" y="1823186"/>
            <a:ext cx="7759521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es-MX" b="1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MX" dirty="0">
              <a:ea typeface="Calibri"/>
              <a:cs typeface="Times New Roman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3101410" y="6308486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MARZO</a:t>
            </a:r>
          </a:p>
        </p:txBody>
      </p:sp>
      <p:sp>
        <p:nvSpPr>
          <p:cNvPr id="6" name="CuadroTexto 1"/>
          <p:cNvSpPr txBox="1"/>
          <p:nvPr/>
        </p:nvSpPr>
        <p:spPr>
          <a:xfrm>
            <a:off x="1368520" y="545351"/>
            <a:ext cx="6638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SALUD PÚBLICA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3"/>
          <p:cNvSpPr txBox="1"/>
          <p:nvPr/>
        </p:nvSpPr>
        <p:spPr>
          <a:xfrm>
            <a:off x="2202053" y="907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4 CuadroTexto"/>
          <p:cNvSpPr txBox="1">
            <a:spLocks noChangeArrowheads="1"/>
          </p:cNvSpPr>
          <p:nvPr/>
        </p:nvSpPr>
        <p:spPr bwMode="auto">
          <a:xfrm>
            <a:off x="7835900" y="2262188"/>
            <a:ext cx="1076325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altLang="es-MX" sz="1100" b="1">
                <a:latin typeface="Arial" charset="0"/>
              </a:rPr>
              <a:t>Depósitos Abatizados</a:t>
            </a:r>
          </a:p>
          <a:p>
            <a:r>
              <a:rPr lang="es-MX" altLang="es-MX" sz="1100" b="1">
                <a:latin typeface="Arial" charset="0"/>
              </a:rPr>
              <a:t>709</a:t>
            </a:r>
          </a:p>
          <a:p>
            <a:endParaRPr lang="es-MX" altLang="es-MX" sz="1100" b="1">
              <a:latin typeface="Arial" charset="0"/>
            </a:endParaRPr>
          </a:p>
          <a:p>
            <a:r>
              <a:rPr lang="es-MX" altLang="es-MX" sz="1100" b="1">
                <a:latin typeface="Arial" charset="0"/>
              </a:rPr>
              <a:t>Depósitos Eliminados</a:t>
            </a:r>
          </a:p>
          <a:p>
            <a:r>
              <a:rPr lang="es-MX" altLang="es-MX" sz="1100" b="1">
                <a:latin typeface="Arial" charset="0"/>
              </a:rPr>
              <a:t>1,213</a:t>
            </a:r>
          </a:p>
          <a:p>
            <a:endParaRPr lang="es-MX" altLang="es-MX" sz="1100" b="1">
              <a:latin typeface="Arial" charset="0"/>
            </a:endParaRPr>
          </a:p>
          <a:p>
            <a:r>
              <a:rPr lang="es-MX" altLang="es-MX" sz="1100" b="1">
                <a:latin typeface="Arial" charset="0"/>
              </a:rPr>
              <a:t>Depósitos </a:t>
            </a:r>
          </a:p>
          <a:p>
            <a:r>
              <a:rPr lang="es-MX" altLang="es-MX" sz="1100" b="1">
                <a:latin typeface="Arial" charset="0"/>
              </a:rPr>
              <a:t>en Control</a:t>
            </a:r>
          </a:p>
          <a:p>
            <a:r>
              <a:rPr lang="es-MX" altLang="es-MX" sz="1100" b="1">
                <a:latin typeface="Arial" charset="0"/>
              </a:rPr>
              <a:t>1,295</a:t>
            </a:r>
          </a:p>
          <a:p>
            <a:endParaRPr lang="es-MX" altLang="es-MX" sz="1100" b="1">
              <a:latin typeface="Arial" charset="0"/>
            </a:endParaRPr>
          </a:p>
          <a:p>
            <a:r>
              <a:rPr lang="es-MX" altLang="es-MX" sz="1100" b="1">
                <a:latin typeface="Arial" charset="0"/>
              </a:rPr>
              <a:t>Depósitos No tratados</a:t>
            </a:r>
          </a:p>
          <a:p>
            <a:r>
              <a:rPr lang="es-MX" altLang="es-MX" sz="1100" b="1">
                <a:latin typeface="Arial" charset="0"/>
              </a:rPr>
              <a:t>1,455</a:t>
            </a:r>
          </a:p>
          <a:p>
            <a:endParaRPr lang="es-MX" altLang="es-MX" sz="1100" b="1">
              <a:latin typeface="Arial" charset="0"/>
            </a:endParaRPr>
          </a:p>
          <a:p>
            <a:endParaRPr lang="es-MX" altLang="es-MX" sz="1100" b="1">
              <a:latin typeface="Arial" charset="0"/>
            </a:endParaRPr>
          </a:p>
          <a:p>
            <a:endParaRPr lang="es-MX" altLang="es-MX" sz="1100" b="1">
              <a:latin typeface="Arial" charset="0"/>
            </a:endParaRPr>
          </a:p>
          <a:p>
            <a:endParaRPr lang="es-MX" altLang="es-MX" sz="1100" b="1">
              <a:latin typeface="Arial" charset="0"/>
            </a:endParaRP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63" y="1524000"/>
            <a:ext cx="6929437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897978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328411" y="1823186"/>
            <a:ext cx="7759521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es-MX" b="1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MX" dirty="0">
              <a:ea typeface="Calibri"/>
              <a:cs typeface="Times New Roman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3101410" y="6308486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MARZO</a:t>
            </a:r>
          </a:p>
        </p:txBody>
      </p:sp>
      <p:sp>
        <p:nvSpPr>
          <p:cNvPr id="6" name="CuadroTexto 1"/>
          <p:cNvSpPr txBox="1"/>
          <p:nvPr/>
        </p:nvSpPr>
        <p:spPr>
          <a:xfrm>
            <a:off x="1368520" y="545351"/>
            <a:ext cx="6638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SALUD PÚBLICA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3"/>
          <p:cNvSpPr txBox="1"/>
          <p:nvPr/>
        </p:nvSpPr>
        <p:spPr>
          <a:xfrm>
            <a:off x="2202053" y="907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4 CuadroTexto"/>
          <p:cNvSpPr txBox="1">
            <a:spLocks noChangeArrowheads="1"/>
          </p:cNvSpPr>
          <p:nvPr/>
        </p:nvSpPr>
        <p:spPr bwMode="auto">
          <a:xfrm>
            <a:off x="781050" y="1470025"/>
            <a:ext cx="73898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s-MX" altLang="es-MX" sz="1400" b="1">
                <a:latin typeface="Arial" charset="0"/>
              </a:rPr>
              <a:t>Larvicida                                             Volumen                                Numero de bolsas</a:t>
            </a:r>
          </a:p>
          <a:p>
            <a:r>
              <a:rPr lang="es-MX" altLang="es-MX" sz="1400" b="1">
                <a:latin typeface="Arial" charset="0"/>
              </a:rPr>
              <a:t>  9,760                                                   97,600                                      488                                                                                                </a:t>
            </a:r>
          </a:p>
          <a:p>
            <a:endParaRPr lang="es-MX" altLang="es-MX" sz="1400" b="1">
              <a:latin typeface="Arial" charset="0"/>
            </a:endParaRPr>
          </a:p>
          <a:p>
            <a:endParaRPr lang="es-MX" altLang="es-MX" sz="1400" b="1">
              <a:latin typeface="Arial" charset="0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050" y="2133600"/>
            <a:ext cx="7151688" cy="424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897978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25255</TotalTime>
  <Words>1147</Words>
  <Application>Microsoft Office PowerPoint</Application>
  <PresentationFormat>Presentación en pantalla (4:3)</PresentationFormat>
  <Paragraphs>280</Paragraphs>
  <Slides>24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D. Witrón</dc:creator>
  <cp:lastModifiedBy>luis michel</cp:lastModifiedBy>
  <cp:revision>638</cp:revision>
  <dcterms:created xsi:type="dcterms:W3CDTF">2014-04-09T14:38:56Z</dcterms:created>
  <dcterms:modified xsi:type="dcterms:W3CDTF">2015-05-07T20:05:02Z</dcterms:modified>
</cp:coreProperties>
</file>